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rvo" panose="02000000000000000000" pitchFamily="2" charset="77"/>
      <p:regular r:id="rId17"/>
      <p:bold r:id="rId18"/>
      <p:italic r:id="rId19"/>
      <p:boldItalic r:id="rId20"/>
    </p:embeddedFont>
    <p:embeddedFont>
      <p:font typeface="Barlow Condensed" pitchFamily="2" charset="77"/>
      <p:regular r:id="rId21"/>
      <p:bold r:id="rId22"/>
      <p:italic r:id="rId23"/>
      <p:boldItalic r:id="rId24"/>
    </p:embeddedFont>
    <p:embeddedFont>
      <p:font typeface="Montserrat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2e8f718bf_3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2e8f718bf_3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c264b37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c264b37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Mitch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c264b372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c264b372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c264b3722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c264b3722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Isaac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c264b3722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9c264b3722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2e8f718bf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2e8f718bf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2e8f718bf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2e8f718bf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2e8f718bf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2e8f718bf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2e8f718b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2e8f718bf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357f881a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357f881a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c264b372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c264b372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c264b3722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c264b3722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c264b3722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c264b3722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c264b37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c264b37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Brady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 rot="10800000" flipH="1">
            <a:off x="6396261" y="4059388"/>
            <a:ext cx="2761414" cy="1094590"/>
            <a:chOff x="5543377" y="-26649"/>
            <a:chExt cx="3613944" cy="1432522"/>
          </a:xfrm>
        </p:grpSpPr>
        <p:sp>
          <p:nvSpPr>
            <p:cNvPr id="52" name="Google Shape;52;p13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-5400000">
              <a:off x="8643319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-5400000">
              <a:off x="7265114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 rot="-5400000">
              <a:off x="7163986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13"/>
          <p:cNvSpPr txBox="1">
            <a:spLocks noGrp="1"/>
          </p:cNvSpPr>
          <p:nvPr>
            <p:ph type="ctrTitle"/>
          </p:nvPr>
        </p:nvSpPr>
        <p:spPr>
          <a:xfrm>
            <a:off x="4308049" y="2067485"/>
            <a:ext cx="3294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1868250" y="2708213"/>
            <a:ext cx="40203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13"/>
          <p:cNvCxnSpPr/>
          <p:nvPr/>
        </p:nvCxnSpPr>
        <p:spPr>
          <a:xfrm>
            <a:off x="5123700" y="2607238"/>
            <a:ext cx="40203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6" name="Google Shape;76;p13"/>
          <p:cNvGrpSpPr/>
          <p:nvPr/>
        </p:nvGrpSpPr>
        <p:grpSpPr>
          <a:xfrm rot="10800000" flipH="1">
            <a:off x="-452991" y="-26651"/>
            <a:ext cx="2192143" cy="1495179"/>
            <a:chOff x="-293169" y="3658798"/>
            <a:chExt cx="2192143" cy="1495179"/>
          </a:xfrm>
        </p:grpSpPr>
        <p:sp>
          <p:nvSpPr>
            <p:cNvPr id="77" name="Google Shape;77;p13"/>
            <p:cNvSpPr/>
            <p:nvPr/>
          </p:nvSpPr>
          <p:spPr>
            <a:xfrm rot="5400000">
              <a:off x="566876" y="4718563"/>
              <a:ext cx="402082" cy="46501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 rot="5400000">
              <a:off x="1460748" y="4750112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 rot="5400000">
              <a:off x="1135098" y="4642762"/>
              <a:ext cx="376514" cy="64591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 rot="5400000">
              <a:off x="813065" y="4375410"/>
              <a:ext cx="374712" cy="433031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 rot="5400000">
              <a:off x="597469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 rot="5400000">
              <a:off x="1460754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 rot="5400000">
              <a:off x="1128547" y="3961854"/>
              <a:ext cx="174931" cy="20159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 rot="5400000">
              <a:off x="1770825" y="4018351"/>
              <a:ext cx="118427" cy="137871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 rot="5400000">
              <a:off x="1135999" y="4268968"/>
              <a:ext cx="374712" cy="64591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 rot="5400000">
              <a:off x="1459847" y="4376318"/>
              <a:ext cx="374712" cy="431215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 rot="5400000">
              <a:off x="167191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 rot="5400000">
              <a:off x="-264008" y="3629645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 rot="5400000">
              <a:off x="-49317" y="4160717"/>
              <a:ext cx="374712" cy="862417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 rot="5400000">
              <a:off x="380972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 rot="5400000">
              <a:off x="519274" y="4454515"/>
              <a:ext cx="747608" cy="647717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 rot="5400000">
              <a:off x="139325" y="4533617"/>
              <a:ext cx="374712" cy="862403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ddec20-14.sd.ece.iastate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ctrTitle"/>
          </p:nvPr>
        </p:nvSpPr>
        <p:spPr>
          <a:xfrm>
            <a:off x="5066025" y="1171300"/>
            <a:ext cx="37959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2400" b="1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Introduction of Real-World Signals and Systems</a:t>
            </a:r>
            <a:r>
              <a:rPr lang="en" sz="2400" b="1">
                <a:solidFill>
                  <a:srgbClr val="CC412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lang="en" sz="2400">
                <a:solidFill>
                  <a:srgbClr val="CC412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into ECpE DSP Laboratory Curriculum</a:t>
            </a:r>
            <a:endParaRPr sz="2400">
              <a:solidFill>
                <a:srgbClr val="CC4125"/>
              </a:solidFill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066025" y="2691700"/>
            <a:ext cx="2694000" cy="1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Members:</a:t>
            </a:r>
            <a:endParaRPr>
              <a:solidFill>
                <a:srgbClr val="99999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Brady A.		Max K.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Sam 	B.		Emily L.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Mitchell H.	Isaac R.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270825" y="3655700"/>
            <a:ext cx="4701600" cy="11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Team: 	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SDDEC20-14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Advisor: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Matthew Post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Client:</a:t>
            </a:r>
            <a:r>
              <a:rPr lang="en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Matthew Post</a:t>
            </a:r>
            <a:b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</a:b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Website: 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 u="sng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http://sddec20-14.sd.ece.iastate.edu/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rvo"/>
                <a:ea typeface="Arvo"/>
                <a:cs typeface="Arvo"/>
                <a:sym typeface="Arvo"/>
              </a:rPr>
              <a:t>Contact:</a:t>
            </a:r>
            <a:r>
              <a:rPr lang="en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rPr>
              <a:t>	Isaac Rex (irex@iastate.edu)</a:t>
            </a:r>
            <a:endParaRPr>
              <a:solidFill>
                <a:srgbClr val="D9D9D9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Progress: User Interface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90" name="Google Shape;190;p23"/>
          <p:cNvSpPr txBox="1">
            <a:spLocks noGrp="1"/>
          </p:cNvSpPr>
          <p:nvPr>
            <p:ph type="body" idx="1"/>
          </p:nvPr>
        </p:nvSpPr>
        <p:spPr>
          <a:xfrm>
            <a:off x="2496150" y="1276825"/>
            <a:ext cx="4151700" cy="32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D9D9D9"/>
                </a:solidFill>
              </a:rPr>
              <a:t>Connecting Python to MATLAB</a:t>
            </a:r>
          </a:p>
          <a:p>
            <a:pPr marL="0" lvl="0" indent="0" algn="ctr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D9D9D9"/>
                </a:solidFill>
              </a:rPr>
              <a:t>Automatic Updates for Patches</a:t>
            </a:r>
          </a:p>
          <a:p>
            <a:pPr marL="0" lvl="0" indent="0" algn="ctr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D9D9D9"/>
                </a:solidFill>
              </a:rPr>
              <a:t>Fetching instead of Streaming</a:t>
            </a:r>
            <a:endParaRPr sz="1700" dirty="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/>
          <p:nvPr/>
        </p:nvSpPr>
        <p:spPr>
          <a:xfrm>
            <a:off x="6406000" y="0"/>
            <a:ext cx="2185500" cy="5143500"/>
          </a:xfrm>
          <a:prstGeom prst="rect">
            <a:avLst/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314781" y="148400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 t="8519" b="8519"/>
          <a:stretch/>
        </p:blipFill>
        <p:spPr>
          <a:xfrm>
            <a:off x="6486400" y="250075"/>
            <a:ext cx="2511600" cy="1473900"/>
          </a:xfrm>
          <a:prstGeom prst="roundRect">
            <a:avLst>
              <a:gd name="adj" fmla="val 4128"/>
            </a:avLst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48961" y="1234412"/>
            <a:ext cx="2254500" cy="197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6037" y="2364525"/>
            <a:ext cx="1962000" cy="2541300"/>
          </a:xfrm>
          <a:prstGeom prst="roundRect">
            <a:avLst>
              <a:gd name="adj" fmla="val 4033"/>
            </a:avLst>
          </a:prstGeom>
          <a:noFill/>
          <a:ln>
            <a:noFill/>
          </a:ln>
        </p:spPr>
      </p:pic>
      <p:sp>
        <p:nvSpPr>
          <p:cNvPr id="200" name="Google Shape;200;p24"/>
          <p:cNvSpPr txBox="1">
            <a:spLocks noGrp="1"/>
          </p:cNvSpPr>
          <p:nvPr>
            <p:ph type="body" idx="1"/>
          </p:nvPr>
        </p:nvSpPr>
        <p:spPr>
          <a:xfrm>
            <a:off x="420350" y="799075"/>
            <a:ext cx="5670600" cy="41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Introduction to Noise Filtering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Filtering a noisy sound file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Identifying and implementing the correct filter using the CyDAQ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Heart Rate Project Lab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Open-ended design lab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Pulse Sensor input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Heart rate graph, BPM output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Completed: Image Restoration Lab</a:t>
            </a:r>
            <a:endParaRPr sz="1600" b="1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In-progress: Power Systems Design Lab for EE 324</a:t>
            </a:r>
            <a:endParaRPr sz="1600"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/>
          <p:nvPr/>
        </p:nvSpPr>
        <p:spPr>
          <a:xfrm>
            <a:off x="6406000" y="0"/>
            <a:ext cx="2185500" cy="5143500"/>
          </a:xfrm>
          <a:prstGeom prst="rect">
            <a:avLst/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420350" y="1276825"/>
            <a:ext cx="50667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Control Systems I: Measuring Loop Response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Parameter measurement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Power supply design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Control loop tuning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Application Notes</a:t>
            </a:r>
            <a:endParaRPr sz="16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Control Systems II: Controller Design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System modeling and simulation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Tool-based controller design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Real implementation</a:t>
            </a:r>
            <a:endParaRPr sz="1600">
              <a:solidFill>
                <a:srgbClr val="D9D9D9"/>
              </a:solidFill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550" y="352975"/>
            <a:ext cx="3072900" cy="2439000"/>
          </a:xfrm>
          <a:prstGeom prst="roundRect">
            <a:avLst>
              <a:gd name="adj" fmla="val 3686"/>
            </a:avLst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625" y="3167450"/>
            <a:ext cx="3829800" cy="1639800"/>
          </a:xfrm>
          <a:prstGeom prst="roundRect">
            <a:avLst>
              <a:gd name="adj" fmla="val 664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/>
          <p:nvPr/>
        </p:nvSpPr>
        <p:spPr>
          <a:xfrm>
            <a:off x="6406000" y="0"/>
            <a:ext cx="2185500" cy="5143500"/>
          </a:xfrm>
          <a:prstGeom prst="rect">
            <a:avLst/>
          </a:prstGeom>
          <a:solidFill>
            <a:srgbClr val="CC412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417900" y="1276825"/>
            <a:ext cx="5988000" cy="3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Labs: </a:t>
            </a:r>
            <a:endParaRPr sz="17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">
              <a:solidFill>
                <a:srgbClr val="D9D9D9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600"/>
              <a:buChar char="●"/>
            </a:pPr>
            <a:r>
              <a:rPr lang="en" sz="1600" b="1">
                <a:solidFill>
                  <a:srgbClr val="D9D9D9"/>
                </a:solidFill>
              </a:rPr>
              <a:t>System Dynamics From Differential Equations</a:t>
            </a:r>
            <a:endParaRPr sz="1600" b="1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Complete redesign of lab 1 for EE 324 to incorporate real world hardware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Mechanical spring system utilizing CyDAQ to sample data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Analysis of an RLC circuit, comparing theoretical and practical results</a:t>
            </a:r>
            <a:endParaRPr sz="1600">
              <a:solidFill>
                <a:srgbClr val="D9D9D9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"/>
              <a:buChar char="○"/>
            </a:pPr>
            <a:r>
              <a:rPr lang="en" sz="1600">
                <a:solidFill>
                  <a:srgbClr val="D9D9D9"/>
                </a:solidFill>
              </a:rPr>
              <a:t>Deriving differential equations for lab models</a:t>
            </a:r>
            <a:endParaRPr sz="160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l="734" t="1029"/>
          <a:stretch/>
        </p:blipFill>
        <p:spPr>
          <a:xfrm>
            <a:off x="5696600" y="208675"/>
            <a:ext cx="3104100" cy="1656300"/>
          </a:xfrm>
          <a:prstGeom prst="roundRect">
            <a:avLst>
              <a:gd name="adj" fmla="val 1903"/>
            </a:avLst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600" y="3759249"/>
            <a:ext cx="3447300" cy="982800"/>
          </a:xfrm>
          <a:prstGeom prst="roundRect">
            <a:avLst>
              <a:gd name="adj" fmla="val 892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6125" y="474013"/>
            <a:ext cx="4114624" cy="3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1527900" y="3560000"/>
            <a:ext cx="60882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Thank you for listening!</a:t>
            </a:r>
            <a:endParaRPr sz="24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Questions? Contact us at sddec20-14@iastate.edu</a:t>
            </a:r>
            <a:r>
              <a:rPr lang="en" sz="24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744050" y="474013"/>
            <a:ext cx="34668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Summary: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Finalized hardware updates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Delivered beta software for GUI and firmware backend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Completed several labs connecting theory to application</a:t>
            </a:r>
            <a:endParaRPr sz="17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CyDAQ Recap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373200" y="1227000"/>
            <a:ext cx="3489000" cy="2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D9D9D9"/>
                </a:solidFill>
              </a:rPr>
              <a:t>CyDAQ is a </a:t>
            </a:r>
            <a:r>
              <a:rPr lang="en">
                <a:solidFill>
                  <a:srgbClr val="CC4125"/>
                </a:solidFill>
              </a:rPr>
              <a:t>hardware teaching platform</a:t>
            </a:r>
            <a:r>
              <a:rPr lang="en">
                <a:solidFill>
                  <a:srgbClr val="D9D9D9"/>
                </a:solidFill>
              </a:rPr>
              <a:t> designed for EE 224/324 that contains onboard analog filters and interfaces for sampling data to a PC.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373200" y="3191400"/>
            <a:ext cx="3264600" cy="2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C4125"/>
                </a:solidFill>
              </a:rPr>
              <a:t>Our goal</a:t>
            </a:r>
            <a:r>
              <a:rPr lang="en">
                <a:solidFill>
                  <a:srgbClr val="F5340B"/>
                </a:solidFill>
              </a:rPr>
              <a:t> </a:t>
            </a:r>
            <a:r>
              <a:rPr lang="en">
                <a:solidFill>
                  <a:srgbClr val="D9D9D9"/>
                </a:solidFill>
              </a:rPr>
              <a:t>is to design labs and supplemental hardware that connect core concepts to real world hardware.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1775" y="1028763"/>
            <a:ext cx="4114624" cy="3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4698325" y="3524500"/>
            <a:ext cx="2158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Figure 1: CyDAQ Board</a:t>
            </a:r>
            <a:endParaRPr sz="1000">
              <a:solidFill>
                <a:srgbClr val="EFEFE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/>
          <p:nvPr/>
        </p:nvSpPr>
        <p:spPr>
          <a:xfrm>
            <a:off x="6801288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2846850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486100" y="1134100"/>
            <a:ext cx="1738500" cy="1649700"/>
          </a:xfrm>
          <a:prstGeom prst="roundRect">
            <a:avLst>
              <a:gd name="adj" fmla="val 16667"/>
            </a:avLst>
          </a:prstGeom>
          <a:solidFill>
            <a:srgbClr val="CC4125">
              <a:alpha val="45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311700" y="46645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Conceptual Sketch</a:t>
            </a:r>
            <a:endParaRPr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377775" y="1106800"/>
            <a:ext cx="1738500" cy="1563000"/>
          </a:xfrm>
          <a:prstGeom prst="roundRect">
            <a:avLst>
              <a:gd name="adj" fmla="val 16667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CyDAQ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2361000" y="1177450"/>
            <a:ext cx="6373200" cy="1421700"/>
          </a:xfrm>
          <a:prstGeom prst="bracePair">
            <a:avLst/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2705938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Software/Firmware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4791513" y="1248100"/>
            <a:ext cx="1542000" cy="1421700"/>
          </a:xfrm>
          <a:prstGeom prst="roundRect">
            <a:avLst>
              <a:gd name="adj" fmla="val 16667"/>
            </a:avLst>
          </a:prstGeom>
          <a:solidFill>
            <a:srgbClr val="FFAB40">
              <a:alpha val="5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4644263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Hardware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6692988" y="1177450"/>
            <a:ext cx="1581300" cy="14217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Labs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5" name="Google Shape;125;p16"/>
          <p:cNvSpPr/>
          <p:nvPr/>
        </p:nvSpPr>
        <p:spPr>
          <a:xfrm rot="5400000">
            <a:off x="3304600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6"/>
          <p:cNvSpPr/>
          <p:nvPr/>
        </p:nvSpPr>
        <p:spPr>
          <a:xfrm rot="5400000">
            <a:off x="5242925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2705950" y="31678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Embedded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2705950" y="363685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Graphical Interface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2705950" y="41059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FPGA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4687150" y="31678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Signal Routing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87150" y="363685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Sampling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4687150" y="4105900"/>
            <a:ext cx="15813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Band-limiting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3" name="Google Shape;133;p16"/>
          <p:cNvSpPr/>
          <p:nvPr/>
        </p:nvSpPr>
        <p:spPr>
          <a:xfrm rot="5400000">
            <a:off x="7300325" y="2774050"/>
            <a:ext cx="384000" cy="289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6680525" y="316780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EE 224 &amp; 324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6680525" y="363685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FD4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Learning Objectives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6680525" y="4105900"/>
            <a:ext cx="1623600" cy="4254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Real-World Application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317225" y="465525"/>
            <a:ext cx="67665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Goals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1"/>
          </p:nvPr>
        </p:nvSpPr>
        <p:spPr>
          <a:xfrm>
            <a:off x="835150" y="1276825"/>
            <a:ext cx="7748100" cy="3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Create and submit lab documents for EE 324 and EE 224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EE 224 Labs &amp; Final Project</a:t>
            </a:r>
            <a:endParaRPr>
              <a:solidFill>
                <a:srgbClr val="CC4125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400"/>
              <a:buChar char="■"/>
            </a:pPr>
            <a:r>
              <a:rPr lang="en">
                <a:solidFill>
                  <a:srgbClr val="CC4125"/>
                </a:solidFill>
              </a:rPr>
              <a:t>3 completed, 1 nearing completion</a:t>
            </a:r>
            <a:endParaRPr>
              <a:solidFill>
                <a:srgbClr val="CC412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4+ Labs for EE 324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400"/>
              <a:buChar char="■"/>
            </a:pPr>
            <a:r>
              <a:rPr lang="en">
                <a:solidFill>
                  <a:srgbClr val="CC4125"/>
                </a:solidFill>
              </a:rPr>
              <a:t>1 completed, 1 nearing completion, 3 outlined</a:t>
            </a:r>
            <a:endParaRPr>
              <a:solidFill>
                <a:srgbClr val="CC4125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en">
                <a:solidFill>
                  <a:srgbClr val="D9D9D9"/>
                </a:solidFill>
              </a:rPr>
              <a:t>Final CyDAQ device revision</a:t>
            </a:r>
            <a:endParaRPr>
              <a:solidFill>
                <a:srgbClr val="D9D9D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Expand sampling bandwidth with SPI differential ADC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400"/>
              <a:buChar char="■"/>
            </a:pPr>
            <a:r>
              <a:rPr lang="en">
                <a:solidFill>
                  <a:srgbClr val="CC4125"/>
                </a:solidFill>
              </a:rPr>
              <a:t>Test implementation on eval board, anti-aliasing filter designed</a:t>
            </a:r>
            <a:endParaRPr>
              <a:solidFill>
                <a:srgbClr val="CC412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Add SPI DAC to broaden application potential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400"/>
              <a:buChar char="■"/>
            </a:pPr>
            <a:r>
              <a:rPr lang="en">
                <a:solidFill>
                  <a:srgbClr val="CC4125"/>
                </a:solidFill>
              </a:rPr>
              <a:t>Hardware added to eval board, firmware development in progress</a:t>
            </a:r>
            <a:endParaRPr>
              <a:solidFill>
                <a:srgbClr val="CC4125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en">
                <a:solidFill>
                  <a:srgbClr val="D9D9D9"/>
                </a:solidFill>
              </a:rPr>
              <a:t>Revise FPGA firmware to utilize FreeRTOS parallel processing</a:t>
            </a:r>
            <a:endParaRPr>
              <a:solidFill>
                <a:srgbClr val="D9D9D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400"/>
              <a:buChar char="■"/>
            </a:pPr>
            <a:r>
              <a:rPr lang="en">
                <a:solidFill>
                  <a:srgbClr val="CC4125"/>
                </a:solidFill>
              </a:rPr>
              <a:t>FreeRTOS doesn’t fit our use case; had success with an interrupt-based design</a:t>
            </a:r>
            <a:endParaRPr>
              <a:solidFill>
                <a:srgbClr val="CC4125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420350" y="1129875"/>
            <a:ext cx="33810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Hardware: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Completed Filter Design for ADC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Tested DAC and ADC evaluation module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Validated data conversion designs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Added DAC and ADC designs to main PCB and updated PMIC layout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 l="16860" t="22579" r="11516" b="15543"/>
          <a:stretch/>
        </p:blipFill>
        <p:spPr>
          <a:xfrm>
            <a:off x="7197442" y="2837225"/>
            <a:ext cx="1585657" cy="182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4">
            <a:alphaModFix/>
          </a:blip>
          <a:srcRect l="12481" t="25748" r="11129" b="10549"/>
          <a:stretch/>
        </p:blipFill>
        <p:spPr>
          <a:xfrm>
            <a:off x="4094225" y="2837225"/>
            <a:ext cx="2920277" cy="182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4226" y="459925"/>
            <a:ext cx="4688873" cy="223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81618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Progress: Anti - Aliasing Filter for ADC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57" name="Google Shape;157;p19"/>
          <p:cNvSpPr txBox="1">
            <a:spLocks noGrp="1"/>
          </p:cNvSpPr>
          <p:nvPr>
            <p:ph type="body" idx="1"/>
          </p:nvPr>
        </p:nvSpPr>
        <p:spPr>
          <a:xfrm>
            <a:off x="324950" y="1113725"/>
            <a:ext cx="29898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Design: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2nd order multiple-feedback filter with 1st order LC low-pass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Fully differential, DC coupled to ADC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Shares common mode reference with analog measurement reference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225" y="1215500"/>
            <a:ext cx="5483375" cy="30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70932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Progress: ADC and DAC Validation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64" name="Google Shape;164;p20"/>
          <p:cNvSpPr txBox="1">
            <a:spLocks noGrp="1"/>
          </p:cNvSpPr>
          <p:nvPr>
            <p:ph type="body" idx="1"/>
          </p:nvPr>
        </p:nvSpPr>
        <p:spPr>
          <a:xfrm>
            <a:off x="324950" y="1113725"/>
            <a:ext cx="3510900" cy="3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Design: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Tested SPI communication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Sampled ADC input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Observed DAC output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Validated data bus design and protocol for both devices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l="20119" t="27883" r="17532" b="21976"/>
          <a:stretch/>
        </p:blipFill>
        <p:spPr>
          <a:xfrm>
            <a:off x="6229350" y="929000"/>
            <a:ext cx="2226352" cy="238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050" y="1128041"/>
            <a:ext cx="2077149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5">
            <a:alphaModFix/>
          </a:blip>
          <a:srcRect l="2773" t="38283" r="17296" b="25797"/>
          <a:stretch/>
        </p:blipFill>
        <p:spPr>
          <a:xfrm>
            <a:off x="6262025" y="3497050"/>
            <a:ext cx="2193678" cy="131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6">
            <a:alphaModFix/>
          </a:blip>
          <a:srcRect l="1270" t="25078" r="-1270" b="27460"/>
          <a:stretch/>
        </p:blipFill>
        <p:spPr>
          <a:xfrm>
            <a:off x="3940050" y="3497050"/>
            <a:ext cx="2077148" cy="1314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24950" y="296825"/>
            <a:ext cx="70932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Progress: PCB Layout Revision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324950" y="1023925"/>
            <a:ext cx="2965200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Layout Changes: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Condensed PMIC block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Integrated DAC input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>
                <a:solidFill>
                  <a:srgbClr val="D9D9D9"/>
                </a:solidFill>
              </a:rPr>
              <a:t>Integrated ADC output</a:t>
            </a:r>
            <a:endParaRPr sz="1700">
              <a:solidFill>
                <a:srgbClr val="D9D9D9"/>
              </a:solidFill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200" y="1023925"/>
            <a:ext cx="5490266" cy="375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00" y="2700275"/>
            <a:ext cx="2571750" cy="11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2425" y="3957850"/>
            <a:ext cx="1204718" cy="8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9597" y="3957850"/>
            <a:ext cx="588153" cy="8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324956" y="459925"/>
            <a:ext cx="67665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Technical Challenges &amp; Progress: Software Systems</a:t>
            </a:r>
            <a:endParaRPr sz="2900">
              <a:solidFill>
                <a:srgbClr val="D9D9D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420350" y="1276825"/>
            <a:ext cx="8313300" cy="3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CC4125"/>
                </a:solidFill>
                <a:latin typeface="Montserrat"/>
                <a:ea typeface="Montserrat"/>
                <a:cs typeface="Montserrat"/>
                <a:sym typeface="Montserrat"/>
              </a:rPr>
              <a:t>Firmware:</a:t>
            </a:r>
            <a:endParaRPr sz="1700" b="1">
              <a:solidFill>
                <a:srgbClr val="CC41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FreeRTOS determined insufficient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Task scheduler runs at 1kHz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Offers no benefits for a 1MHz+ sampling application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Interrupt-based firmware at feature parity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ISRs to process ADC and DAC operations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Passive loop to poll UART in background</a:t>
            </a:r>
            <a:endParaRPr sz="1700">
              <a:solidFill>
                <a:srgbClr val="D9D9D9"/>
              </a:solidFill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1700"/>
              <a:buChar char="●"/>
            </a:pPr>
            <a:r>
              <a:rPr lang="en" sz="1700" b="1">
                <a:solidFill>
                  <a:srgbClr val="D9D9D9"/>
                </a:solidFill>
              </a:rPr>
              <a:t>SPI controller</a:t>
            </a:r>
            <a:endParaRPr sz="1700" b="1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Drive DAC and read external ADC</a:t>
            </a:r>
            <a:endParaRPr sz="1700">
              <a:solidFill>
                <a:srgbClr val="D9D9D9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700"/>
              <a:buChar char="○"/>
            </a:pPr>
            <a:r>
              <a:rPr lang="en" sz="1700">
                <a:solidFill>
                  <a:srgbClr val="D9D9D9"/>
                </a:solidFill>
              </a:rPr>
              <a:t>Added to FPGA fabric, configuration in progress</a:t>
            </a:r>
            <a:endParaRPr sz="17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Macintosh PowerPoint</Application>
  <PresentationFormat>On-screen Show (16:9)</PresentationFormat>
  <Paragraphs>126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Montserrat</vt:lpstr>
      <vt:lpstr>Arvo</vt:lpstr>
      <vt:lpstr>Arial</vt:lpstr>
      <vt:lpstr>Barlow Condensed</vt:lpstr>
      <vt:lpstr>Simple Light</vt:lpstr>
      <vt:lpstr>Introduction of Real-World Signals and Systems into ECpE DSP Laboratory Curriculum</vt:lpstr>
      <vt:lpstr>CyDAQ Recap</vt:lpstr>
      <vt:lpstr>Conceptual Sketch</vt:lpstr>
      <vt:lpstr>Goals </vt:lpstr>
      <vt:lpstr>Technical Challenges</vt:lpstr>
      <vt:lpstr>Technical Challenges &amp; Progress: Anti - Aliasing Filter for ADC</vt:lpstr>
      <vt:lpstr>Technical Challenges &amp; Progress: ADC and DAC Validation</vt:lpstr>
      <vt:lpstr>Technical Challenges &amp; Progress: PCB Layout Revision</vt:lpstr>
      <vt:lpstr>Technical Challenges &amp; Progress: Software Systems</vt:lpstr>
      <vt:lpstr>Technical Challenges &amp; Progress: User Interface</vt:lpstr>
      <vt:lpstr>Technical Challenges &amp; Progress</vt:lpstr>
      <vt:lpstr>Technical Challenges &amp; Progress</vt:lpstr>
      <vt:lpstr>Technical Challenges &amp; Progress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Real-World Signals and Systems into ECpE DSP Laboratory Curriculum</dc:title>
  <cp:lastModifiedBy>Mitchell Hoppe</cp:lastModifiedBy>
  <cp:revision>1</cp:revision>
  <dcterms:modified xsi:type="dcterms:W3CDTF">2020-10-15T18:13:33Z</dcterms:modified>
</cp:coreProperties>
</file>